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58"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57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5/3/2018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5/3/2018</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36835" y="4426228"/>
            <a:ext cx="4576901" cy="2186608"/>
          </a:xfrm>
        </p:spPr>
        <p:txBody>
          <a:bodyPr>
            <a:normAutofit/>
          </a:bodyPr>
          <a:lstStyle/>
          <a:p>
            <a:r>
              <a:rPr lang="sr-Latn-RS" sz="3600" dirty="0" smtClean="0"/>
              <a:t>5. </a:t>
            </a:r>
            <a:r>
              <a:rPr lang="sr-Cyrl-RS" sz="3600" dirty="0" smtClean="0"/>
              <a:t>МАЈ </a:t>
            </a:r>
            <a:br>
              <a:rPr lang="sr-Cyrl-RS" sz="3600" dirty="0" smtClean="0"/>
            </a:br>
            <a:r>
              <a:rPr lang="sr-Cyrl-RS" sz="3600" dirty="0" smtClean="0"/>
              <a:t>СВЕТСКИ ДАН ЧИСТИХ РУКУ</a:t>
            </a:r>
            <a:endParaRPr lang="sr-Latn-RS" sz="3600" dirty="0"/>
          </a:p>
        </p:txBody>
      </p:sp>
      <p:pic>
        <p:nvPicPr>
          <p:cNvPr id="1026" name="Picture 2" descr="bolnica logo veliki"/>
          <p:cNvPicPr>
            <a:picLocks noChangeAspect="1" noChangeArrowheads="1"/>
          </p:cNvPicPr>
          <p:nvPr/>
        </p:nvPicPr>
        <p:blipFill>
          <a:blip r:embed="rId2">
            <a:clrChange>
              <a:clrFrom>
                <a:srgbClr val="FFFFFF"/>
              </a:clrFrom>
              <a:clrTo>
                <a:srgbClr val="FFFFFF">
                  <a:alpha val="0"/>
                </a:srgbClr>
              </a:clrTo>
            </a:clrChange>
            <a:grayscl/>
            <a:biLevel thresh="50000"/>
            <a:extLst>
              <a:ext uri="{28A0092B-C50C-407E-A947-70E740481C1C}">
                <a14:useLocalDpi xmlns:a14="http://schemas.microsoft.com/office/drawing/2010/main" val="0"/>
              </a:ext>
            </a:extLst>
          </a:blip>
          <a:srcRect/>
          <a:stretch>
            <a:fillRect/>
          </a:stretch>
        </p:blipFill>
        <p:spPr bwMode="auto">
          <a:xfrm>
            <a:off x="3988904" y="132521"/>
            <a:ext cx="4070009" cy="17492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478296" y="2544178"/>
            <a:ext cx="7021216" cy="3326294"/>
          </a:xfrm>
          <a:prstGeom prst="rect">
            <a:avLst/>
          </a:prstGeom>
          <a:effectLst/>
        </p:spPr>
        <p:txBody>
          <a:bodyPr vert="horz" lIns="91440" tIns="45720" rIns="91440" bIns="45720" rtlCol="0" anchor="b">
            <a:normAutofit fontScale="925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Cyrl-RS" sz="6000" b="1" cap="none"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САЧУВАЈТЕ ЖИВОТЕ – ОПЕРИТЕ СВОЈЕ РУКЕ!</a:t>
            </a:r>
            <a:endParaRPr lang="sr-Latn-RS" sz="6000" b="1" cap="none"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5" name="Rectangle 4"/>
          <p:cNvSpPr/>
          <p:nvPr/>
        </p:nvSpPr>
        <p:spPr>
          <a:xfrm>
            <a:off x="3693783" y="2020958"/>
            <a:ext cx="4660250" cy="523220"/>
          </a:xfrm>
          <a:prstGeom prst="rect">
            <a:avLst/>
          </a:prstGeom>
          <a:noFill/>
        </p:spPr>
        <p:txBody>
          <a:bodyPr wrap="none" lIns="91440" tIns="45720" rIns="91440" bIns="45720">
            <a:spAutoFit/>
          </a:bodyPr>
          <a:lstStyle/>
          <a:p>
            <a:pPr algn="ctr"/>
            <a:r>
              <a:rPr lang="sr-Cyrl-RS" sz="2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СМЕДЕРЕВСКА ПАЛАНКА</a:t>
            </a:r>
            <a:endParaRPr lang="en-US"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1028" name="Picture 4" descr="Image result for who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4462" y="3606937"/>
            <a:ext cx="1832251" cy="18322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31413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9556" y="609599"/>
            <a:ext cx="5559287" cy="5559287"/>
          </a:xfrm>
          <a:prstGeom prst="rect">
            <a:avLst/>
          </a:prstGeom>
          <a:noFill/>
          <a:ln>
            <a:noFill/>
          </a:ln>
        </p:spPr>
      </p:pic>
      <p:sp>
        <p:nvSpPr>
          <p:cNvPr id="5" name="Rectangle 4"/>
          <p:cNvSpPr/>
          <p:nvPr/>
        </p:nvSpPr>
        <p:spPr>
          <a:xfrm>
            <a:off x="271507" y="833735"/>
            <a:ext cx="5466684" cy="3231654"/>
          </a:xfrm>
          <a:prstGeom prst="rect">
            <a:avLst/>
          </a:prstGeom>
          <a:noFill/>
        </p:spPr>
        <p:txBody>
          <a:bodyPr wrap="square" lIns="91440" tIns="45720" rIns="91440" bIns="45720">
            <a:spAutoFit/>
          </a:bodyPr>
          <a:lstStyle/>
          <a:p>
            <a:pPr algn="ctr"/>
            <a:r>
              <a:rPr lang="sr-Cyrl-RS" sz="5400" b="0" cap="none" spc="0" dirty="0" smtClean="0">
                <a:ln w="0"/>
                <a:solidFill>
                  <a:schemeClr val="accent1"/>
                </a:solidFill>
                <a:effectLst>
                  <a:outerShdw blurRad="38100" dist="25400" dir="5400000" algn="ctr" rotWithShape="0">
                    <a:srgbClr val="6E747A">
                      <a:alpha val="43000"/>
                    </a:srgbClr>
                  </a:outerShdw>
                </a:effectLst>
              </a:rPr>
              <a:t>СВЕ ЈЕ У ВАШИМ</a:t>
            </a:r>
          </a:p>
          <a:p>
            <a:pPr algn="ctr"/>
            <a:r>
              <a:rPr lang="sr-Cyrl-RS" sz="9600" b="1" dirty="0" smtClean="0">
                <a:ln w="0"/>
                <a:solidFill>
                  <a:schemeClr val="accent5"/>
                </a:solidFill>
                <a:effectLst>
                  <a:outerShdw blurRad="38100" dist="25400" dir="5400000" algn="ctr" rotWithShape="0">
                    <a:srgbClr val="6E747A">
                      <a:alpha val="43000"/>
                    </a:srgbClr>
                  </a:outerShdw>
                </a:effectLst>
              </a:rPr>
              <a:t>РУКАМА</a:t>
            </a:r>
            <a:endParaRPr lang="en-US" sz="5400" b="1" cap="none" spc="0" dirty="0">
              <a:ln w="0"/>
              <a:solidFill>
                <a:schemeClr val="accent5"/>
              </a:solidFill>
              <a:effectLst>
                <a:outerShdw blurRad="38100" dist="25400" dir="5400000" algn="ctr" rotWithShape="0">
                  <a:srgbClr val="6E747A">
                    <a:alpha val="43000"/>
                  </a:srgbClr>
                </a:outerShdw>
              </a:effectLst>
            </a:endParaRPr>
          </a:p>
        </p:txBody>
      </p:sp>
      <p:sp>
        <p:nvSpPr>
          <p:cNvPr id="6" name="Rectangle 5"/>
          <p:cNvSpPr/>
          <p:nvPr/>
        </p:nvSpPr>
        <p:spPr>
          <a:xfrm>
            <a:off x="150928" y="4186535"/>
            <a:ext cx="5587263" cy="1754326"/>
          </a:xfrm>
          <a:prstGeom prst="rect">
            <a:avLst/>
          </a:prstGeom>
          <a:noFill/>
        </p:spPr>
        <p:txBody>
          <a:bodyPr wrap="square" lIns="91440" tIns="45720" rIns="91440" bIns="45720">
            <a:spAutoFit/>
          </a:bodyPr>
          <a:lstStyle/>
          <a:p>
            <a:pPr algn="ctr"/>
            <a:r>
              <a:rPr lang="sr-Cyrl-R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ПРЕВЕНЦИЈА СЕПСЕ</a:t>
            </a:r>
            <a:endPar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5274380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4696" y="0"/>
            <a:ext cx="6214678" cy="6858000"/>
          </a:xfrm>
          <a:prstGeom prst="rect">
            <a:avLst/>
          </a:prstGeom>
        </p:spPr>
      </p:pic>
      <p:sp>
        <p:nvSpPr>
          <p:cNvPr id="6" name="Rectangle 5"/>
          <p:cNvSpPr/>
          <p:nvPr/>
        </p:nvSpPr>
        <p:spPr>
          <a:xfrm>
            <a:off x="978215" y="2251717"/>
            <a:ext cx="3739560" cy="2585323"/>
          </a:xfrm>
          <a:prstGeom prst="rect">
            <a:avLst/>
          </a:prstGeom>
          <a:noFill/>
        </p:spPr>
        <p:txBody>
          <a:bodyPr wrap="square" lIns="91440" tIns="45720" rIns="91440" bIns="45720">
            <a:spAutoFit/>
          </a:bodyPr>
          <a:lstStyle/>
          <a:p>
            <a:pPr algn="ctr"/>
            <a:r>
              <a:rPr lang="sr-Cyrl-RS" sz="5400" b="1" cap="none" spc="0" dirty="0" smtClean="0">
                <a:ln w="10160">
                  <a:solidFill>
                    <a:schemeClr val="accent5"/>
                  </a:solidFill>
                  <a:prstDash val="solid"/>
                </a:ln>
                <a:solidFill>
                  <a:srgbClr val="FFC000"/>
                </a:solidFill>
                <a:effectLst>
                  <a:outerShdw blurRad="38100" dist="22860" dir="5400000" algn="tl" rotWithShape="0">
                    <a:srgbClr val="000000">
                      <a:alpha val="30000"/>
                    </a:srgbClr>
                  </a:outerShdw>
                </a:effectLst>
              </a:rPr>
              <a:t>КАДА</a:t>
            </a:r>
            <a:r>
              <a:rPr lang="sr-Cyrl-RS" sz="5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 ПРАТИ РУКЕ?</a:t>
            </a:r>
            <a:endParaRPr lang="sr-Latn-R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15448702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1530" y="0"/>
            <a:ext cx="5605670" cy="6858000"/>
          </a:xfrm>
          <a:prstGeom prst="rect">
            <a:avLst/>
          </a:prstGeom>
        </p:spPr>
      </p:pic>
      <p:sp>
        <p:nvSpPr>
          <p:cNvPr id="6" name="Rectangle 5"/>
          <p:cNvSpPr/>
          <p:nvPr/>
        </p:nvSpPr>
        <p:spPr>
          <a:xfrm>
            <a:off x="978215" y="2251717"/>
            <a:ext cx="3739560" cy="2585323"/>
          </a:xfrm>
          <a:prstGeom prst="rect">
            <a:avLst/>
          </a:prstGeom>
          <a:noFill/>
        </p:spPr>
        <p:txBody>
          <a:bodyPr wrap="square" lIns="91440" tIns="45720" rIns="91440" bIns="45720">
            <a:spAutoFit/>
          </a:bodyPr>
          <a:lstStyle/>
          <a:p>
            <a:pPr algn="ctr"/>
            <a:r>
              <a:rPr lang="sr-Cyrl-RS" sz="5400" b="1" cap="none" spc="0" dirty="0" smtClean="0">
                <a:ln w="10160">
                  <a:solidFill>
                    <a:schemeClr val="accent5"/>
                  </a:solidFill>
                  <a:prstDash val="solid"/>
                </a:ln>
                <a:solidFill>
                  <a:srgbClr val="FFC000"/>
                </a:solidFill>
                <a:effectLst>
                  <a:outerShdw blurRad="38100" dist="22860" dir="5400000" algn="tl" rotWithShape="0">
                    <a:srgbClr val="000000">
                      <a:alpha val="30000"/>
                    </a:srgbClr>
                  </a:outerShdw>
                </a:effectLst>
              </a:rPr>
              <a:t>КАКО </a:t>
            </a:r>
            <a:r>
              <a:rPr lang="sr-Cyrl-RS" sz="5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ПРАТИ РУКЕ?</a:t>
            </a:r>
            <a:endParaRPr lang="sr-Latn-R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41485918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78215" y="2251717"/>
            <a:ext cx="3739560" cy="2585323"/>
          </a:xfrm>
          <a:prstGeom prst="rect">
            <a:avLst/>
          </a:prstGeom>
          <a:noFill/>
        </p:spPr>
        <p:txBody>
          <a:bodyPr wrap="square" lIns="91440" tIns="45720" rIns="91440" bIns="45720">
            <a:spAutoFit/>
          </a:bodyPr>
          <a:lstStyle/>
          <a:p>
            <a:pPr algn="ctr"/>
            <a:r>
              <a:rPr lang="sr-Cyrl-RS" sz="5400" b="1" cap="none" spc="0" dirty="0" smtClean="0">
                <a:ln w="10160">
                  <a:solidFill>
                    <a:schemeClr val="accent5"/>
                  </a:solidFill>
                  <a:prstDash val="solid"/>
                </a:ln>
                <a:solidFill>
                  <a:srgbClr val="FFC000"/>
                </a:solidFill>
                <a:effectLst>
                  <a:outerShdw blurRad="38100" dist="22860" dir="5400000" algn="tl" rotWithShape="0">
                    <a:srgbClr val="000000">
                      <a:alpha val="30000"/>
                    </a:srgbClr>
                  </a:outerShdw>
                </a:effectLst>
              </a:rPr>
              <a:t>ЗАШТО</a:t>
            </a:r>
            <a:r>
              <a:rPr lang="sr-Cyrl-RS" sz="5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 ПРАТИ РУКЕ?</a:t>
            </a:r>
            <a:endParaRPr lang="sr-Latn-R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0226" y="0"/>
            <a:ext cx="6028738" cy="6858000"/>
          </a:xfrm>
          <a:prstGeom prst="rect">
            <a:avLst/>
          </a:prstGeom>
        </p:spPr>
      </p:pic>
    </p:spTree>
    <p:extLst>
      <p:ext uri="{BB962C8B-B14F-4D97-AF65-F5344CB8AC3E}">
        <p14:creationId xmlns:p14="http://schemas.microsoft.com/office/powerpoint/2010/main" val="41838896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86131" y="338965"/>
            <a:ext cx="9140895" cy="6186487"/>
          </a:xfrm>
          <a:prstGeom prst="rect">
            <a:avLst/>
          </a:prstGeom>
          <a:noFill/>
          <a:ln>
            <a:noFill/>
          </a:ln>
        </p:spPr>
      </p:pic>
    </p:spTree>
    <p:extLst>
      <p:ext uri="{BB962C8B-B14F-4D97-AF65-F5344CB8AC3E}">
        <p14:creationId xmlns:p14="http://schemas.microsoft.com/office/powerpoint/2010/main" val="37343779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40904" y="473838"/>
            <a:ext cx="9978887" cy="2246769"/>
          </a:xfrm>
          <a:prstGeom prst="rect">
            <a:avLst/>
          </a:prstGeom>
        </p:spPr>
        <p:txBody>
          <a:bodyPr wrap="square">
            <a:spAutoFit/>
          </a:bodyPr>
          <a:lstStyle/>
          <a:p>
            <a:r>
              <a:rPr lang="sr-Latn-RS" sz="2000" dirty="0"/>
              <a:t>Najvažniji cilj ustanovljenog Svetskog dana čistih ruku je razvoj kulture pranja ruku stanovništva, kako na globalnom tako i na lokalnom nivou. Istraživanja su dokazala da je pranje pranje ruku sapunom jedna od najkorisnijih i sigurno najisplativijih mera sprečavanja bolesti praćenih prolivom, i upale pluća, a upravo su te bolesti najodgovornije za umiranje dece do godine dana. Pranje ruku sapunom je veoma uspešan način da se spreče i mnoge druge crevne, kao i infekcije disajnih puteva.</a:t>
            </a:r>
          </a:p>
        </p:txBody>
      </p:sp>
      <p:sp>
        <p:nvSpPr>
          <p:cNvPr id="5" name="Rectangle 4"/>
          <p:cNvSpPr/>
          <p:nvPr/>
        </p:nvSpPr>
        <p:spPr>
          <a:xfrm>
            <a:off x="940903" y="3062695"/>
            <a:ext cx="9819861" cy="1631216"/>
          </a:xfrm>
          <a:prstGeom prst="rect">
            <a:avLst/>
          </a:prstGeom>
        </p:spPr>
        <p:txBody>
          <a:bodyPr wrap="square">
            <a:spAutoFit/>
          </a:bodyPr>
          <a:lstStyle/>
          <a:p>
            <a:r>
              <a:rPr lang="sr-Latn-RS" sz="2000" dirty="0"/>
              <a:t>Higijenom ruku se sprečava prenošenje mikroorganizama, prouzrokovača bolničkih infekcija, od kojih poseban značaj imaju bakterije otporne na antibiotike. Pravilnom higijenom ruku ne samo što će se smanjiti broj bolničkih infekcija, već će se smanjiti i upotreba antibiotika, a povećati bezbednost pacijenata</a:t>
            </a:r>
          </a:p>
        </p:txBody>
      </p:sp>
    </p:spTree>
    <p:extLst>
      <p:ext uri="{BB962C8B-B14F-4D97-AF65-F5344CB8AC3E}">
        <p14:creationId xmlns:p14="http://schemas.microsoft.com/office/powerpoint/2010/main" val="9329318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5285" y="1509311"/>
            <a:ext cx="11502888" cy="5016758"/>
          </a:xfrm>
          <a:prstGeom prst="rect">
            <a:avLst/>
          </a:prstGeom>
        </p:spPr>
        <p:txBody>
          <a:bodyPr wrap="square">
            <a:spAutoFit/>
          </a:bodyPr>
          <a:lstStyle/>
          <a:p>
            <a:endParaRPr lang="sr-Latn-RS" sz="2000" b="1" dirty="0"/>
          </a:p>
          <a:p>
            <a:r>
              <a:rPr lang="sr-Latn-RS" sz="2000" b="1" dirty="0"/>
              <a:t>1. Zdravstvenim radnicima treba osigurati dovoljan broj dostupnih umivaonika i toplu</a:t>
            </a:r>
          </a:p>
          <a:p>
            <a:r>
              <a:rPr lang="sr-Latn-RS" sz="2000" b="1" dirty="0"/>
              <a:t>vodu </a:t>
            </a:r>
            <a:r>
              <a:rPr lang="sr-Latn-RS" sz="2000" b="1" dirty="0" smtClean="0"/>
              <a:t>.</a:t>
            </a:r>
            <a:endParaRPr lang="sr-Cyrl-RS" sz="2000" b="1" dirty="0" smtClean="0"/>
          </a:p>
          <a:p>
            <a:endParaRPr lang="sr-Latn-RS" sz="2000" b="1" dirty="0"/>
          </a:p>
          <a:p>
            <a:r>
              <a:rPr lang="sr-Latn-RS" sz="2000" b="1" dirty="0"/>
              <a:t>2. Treba osigurati dovoljnu količinu alkoholnih sredstava na mestu nege pacijenata </a:t>
            </a:r>
            <a:r>
              <a:rPr lang="sr-Latn-RS" sz="2000" b="1" dirty="0" smtClean="0"/>
              <a:t>.</a:t>
            </a:r>
            <a:endParaRPr lang="sr-Cyrl-RS" sz="2000" b="1" dirty="0" smtClean="0"/>
          </a:p>
          <a:p>
            <a:endParaRPr lang="sr-Latn-RS" sz="2000" b="1" dirty="0"/>
          </a:p>
          <a:p>
            <a:r>
              <a:rPr lang="sr-Latn-RS" sz="2000" b="1" dirty="0"/>
              <a:t>3. Higijenu ruku treba postaviti kao prioritet bolnice i osigurati odgovarajuću kontrolu,</a:t>
            </a:r>
          </a:p>
          <a:p>
            <a:r>
              <a:rPr lang="sr-Latn-RS" sz="2000" b="1" dirty="0"/>
              <a:t>administrativnu podršku i finansijska sredstva</a:t>
            </a:r>
            <a:r>
              <a:rPr lang="sr-Latn-RS" sz="2000" b="1" dirty="0" smtClean="0"/>
              <a:t>.</a:t>
            </a:r>
            <a:endParaRPr lang="sr-Cyrl-RS" sz="2000" b="1" dirty="0" smtClean="0"/>
          </a:p>
          <a:p>
            <a:endParaRPr lang="sr-Latn-RS" sz="2000" b="1" dirty="0"/>
          </a:p>
          <a:p>
            <a:r>
              <a:rPr lang="sr-Latn-RS" sz="2000" b="1" dirty="0"/>
              <a:t>4. Treba osigurati da zdravstveni radnici imaju vremena za edukaciju o kontroli</a:t>
            </a:r>
          </a:p>
          <a:p>
            <a:r>
              <a:rPr lang="sr-Latn-RS" sz="2000" b="1" dirty="0"/>
              <a:t>infekcija, uključujuci higijenu ruku </a:t>
            </a:r>
            <a:r>
              <a:rPr lang="sr-Latn-RS" sz="2000" b="1" dirty="0" smtClean="0"/>
              <a:t>.</a:t>
            </a:r>
            <a:endParaRPr lang="sr-Cyrl-RS" sz="2000" b="1" dirty="0" smtClean="0"/>
          </a:p>
          <a:p>
            <a:endParaRPr lang="sr-Latn-RS" sz="2000" b="1" dirty="0"/>
          </a:p>
          <a:p>
            <a:r>
              <a:rPr lang="sr-Latn-RS" sz="2000" b="1" dirty="0"/>
              <a:t>5. Treba primeniti multidisciplinarni program koji je napravljen da poboljša</a:t>
            </a:r>
          </a:p>
          <a:p>
            <a:r>
              <a:rPr lang="sr-Latn-RS" sz="2000" b="1" dirty="0"/>
              <a:t>prihvatanje higijene ruku od strane zdravstvenih radnika </a:t>
            </a:r>
            <a:r>
              <a:rPr lang="sr-Latn-RS" sz="2000" b="1" dirty="0" smtClean="0"/>
              <a:t>.</a:t>
            </a:r>
            <a:endParaRPr lang="sr-Cyrl-RS" sz="2000" b="1" dirty="0" smtClean="0"/>
          </a:p>
          <a:p>
            <a:endParaRPr lang="sr-Latn-RS" sz="2000" b="1" dirty="0"/>
          </a:p>
          <a:p>
            <a:r>
              <a:rPr lang="sr-Latn-RS" sz="2000" b="1" dirty="0"/>
              <a:t>6. Treba osigurati dovoljno zaposlenih za kontrolu infekcija.</a:t>
            </a:r>
          </a:p>
        </p:txBody>
      </p:sp>
      <p:sp>
        <p:nvSpPr>
          <p:cNvPr id="6" name="Rectangle 5"/>
          <p:cNvSpPr/>
          <p:nvPr/>
        </p:nvSpPr>
        <p:spPr>
          <a:xfrm>
            <a:off x="225285" y="493648"/>
            <a:ext cx="11237843" cy="1015663"/>
          </a:xfrm>
          <a:prstGeom prst="rect">
            <a:avLst/>
          </a:prstGeom>
        </p:spPr>
        <p:txBody>
          <a:bodyPr wrap="square">
            <a:spAutoFit/>
          </a:bodyPr>
          <a:lstStyle/>
          <a:p>
            <a:r>
              <a:rPr lang="en-US" sz="2000" b="1" dirty="0" smtClean="0"/>
              <a:t>H</a:t>
            </a:r>
            <a:r>
              <a:rPr lang="sr-Latn-RS" sz="2000" b="1" dirty="0" smtClean="0"/>
              <a:t>igijena </a:t>
            </a:r>
            <a:r>
              <a:rPr lang="sr-Latn-RS" sz="2000" b="1" dirty="0"/>
              <a:t>ruku u središtu je standardnih mera opreza i neosporno je</a:t>
            </a:r>
          </a:p>
          <a:p>
            <a:r>
              <a:rPr lang="sr-Latn-RS" sz="2000" b="1" dirty="0"/>
              <a:t>najdelotvornija mera kontrole infekcija. Zato nije naodmet zapamtiti: ruke nisu čiste ako i</a:t>
            </a:r>
          </a:p>
          <a:p>
            <a:r>
              <a:rPr lang="sr-Latn-RS" sz="2000" b="1" dirty="0"/>
              <a:t>nisu vidljivo nečiste. Imati čiste ruke znači ruke slobodne od štetnih mikroorganizama.</a:t>
            </a:r>
          </a:p>
        </p:txBody>
      </p:sp>
    </p:spTree>
    <p:extLst>
      <p:ext uri="{BB962C8B-B14F-4D97-AF65-F5344CB8AC3E}">
        <p14:creationId xmlns:p14="http://schemas.microsoft.com/office/powerpoint/2010/main" val="13533123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clrChange>
              <a:clrFrom>
                <a:srgbClr val="FFF7E0"/>
              </a:clrFrom>
              <a:clrTo>
                <a:srgbClr val="FFF7E0">
                  <a:alpha val="0"/>
                </a:srgbClr>
              </a:clrTo>
            </a:clrChange>
          </a:blip>
          <a:stretch>
            <a:fillRect/>
          </a:stretch>
        </p:blipFill>
        <p:spPr>
          <a:xfrm>
            <a:off x="2175427" y="463412"/>
            <a:ext cx="7867650" cy="3333750"/>
          </a:xfrm>
          <a:prstGeom prst="rect">
            <a:avLst/>
          </a:prstGeom>
        </p:spPr>
      </p:pic>
      <p:sp>
        <p:nvSpPr>
          <p:cNvPr id="5" name="Rectangle 4"/>
          <p:cNvSpPr/>
          <p:nvPr/>
        </p:nvSpPr>
        <p:spPr>
          <a:xfrm>
            <a:off x="2291199" y="4227443"/>
            <a:ext cx="7751878" cy="1107996"/>
          </a:xfrm>
          <a:prstGeom prst="rect">
            <a:avLst/>
          </a:prstGeom>
          <a:noFill/>
        </p:spPr>
        <p:txBody>
          <a:bodyPr wrap="square" lIns="91440" tIns="45720" rIns="91440" bIns="45720">
            <a:spAutoFit/>
          </a:bodyPr>
          <a:lstStyle/>
          <a:p>
            <a:pPr algn="ctr"/>
            <a:r>
              <a:rPr lang="sr-Cyrl-RS" sz="6600" b="1" dirty="0" smtClean="0">
                <a:ln w="22225">
                  <a:solidFill>
                    <a:schemeClr val="accent4">
                      <a:lumMod val="20000"/>
                      <a:lumOff val="80000"/>
                    </a:schemeClr>
                  </a:solidFill>
                  <a:prstDash val="solid"/>
                </a:ln>
                <a:solidFill>
                  <a:srgbClr val="FFC000"/>
                </a:solidFill>
                <a:effectLst>
                  <a:glow rad="139700">
                    <a:schemeClr val="accent3">
                      <a:satMod val="175000"/>
                      <a:alpha val="40000"/>
                    </a:schemeClr>
                  </a:glow>
                </a:effectLst>
              </a:rPr>
              <a:t>Хвала на пажњи</a:t>
            </a:r>
            <a:r>
              <a:rPr lang="sr-Cyrl-RS" sz="6600" b="1" dirty="0" smtClean="0">
                <a:ln w="22225">
                  <a:solidFill>
                    <a:schemeClr val="accent4">
                      <a:lumMod val="20000"/>
                      <a:lumOff val="80000"/>
                    </a:schemeClr>
                  </a:solidFill>
                  <a:prstDash val="solid"/>
                </a:ln>
                <a:solidFill>
                  <a:srgbClr val="FFC000"/>
                </a:solidFill>
              </a:rPr>
              <a:t>!</a:t>
            </a:r>
            <a:endParaRPr lang="en-US" sz="6600" b="1" dirty="0">
              <a:ln w="22225">
                <a:solidFill>
                  <a:schemeClr val="accent4">
                    <a:lumMod val="20000"/>
                    <a:lumOff val="80000"/>
                  </a:schemeClr>
                </a:solidFill>
                <a:prstDash val="solid"/>
              </a:ln>
              <a:solidFill>
                <a:srgbClr val="FFC000"/>
              </a:solidFill>
            </a:endParaRPr>
          </a:p>
        </p:txBody>
      </p:sp>
    </p:spTree>
    <p:extLst>
      <p:ext uri="{BB962C8B-B14F-4D97-AF65-F5344CB8AC3E}">
        <p14:creationId xmlns:p14="http://schemas.microsoft.com/office/powerpoint/2010/main" val="475713497"/>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51</TotalTime>
  <Words>299</Words>
  <Application>Microsoft Office PowerPoint</Application>
  <PresentationFormat>Widescreen</PresentationFormat>
  <Paragraphs>31</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Century Gothic</vt:lpstr>
      <vt:lpstr>Wingdings 3</vt:lpstr>
      <vt:lpstr>Slice</vt:lpstr>
      <vt:lpstr>5. МАЈ  СВЕТСКИ ДАН ЧИСТИХ РУКУ</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 Maj -</dc:title>
  <dc:creator>Dusan</dc:creator>
  <cp:lastModifiedBy>Dusan</cp:lastModifiedBy>
  <cp:revision>5</cp:revision>
  <dcterms:created xsi:type="dcterms:W3CDTF">2018-05-03T19:34:43Z</dcterms:created>
  <dcterms:modified xsi:type="dcterms:W3CDTF">2018-05-03T20:26:59Z</dcterms:modified>
</cp:coreProperties>
</file>